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0"/>
  </p:notesMasterIdLst>
  <p:handoutMasterIdLst>
    <p:handoutMasterId r:id="rId61"/>
  </p:handoutMasterIdLst>
  <p:sldIdLst>
    <p:sldId id="471" r:id="rId2"/>
    <p:sldId id="529" r:id="rId3"/>
    <p:sldId id="472" r:id="rId4"/>
    <p:sldId id="474" r:id="rId5"/>
    <p:sldId id="475" r:id="rId6"/>
    <p:sldId id="476" r:id="rId7"/>
    <p:sldId id="482" r:id="rId8"/>
    <p:sldId id="477" r:id="rId9"/>
    <p:sldId id="478" r:id="rId10"/>
    <p:sldId id="479" r:id="rId11"/>
    <p:sldId id="480" r:id="rId12"/>
    <p:sldId id="481" r:id="rId13"/>
    <p:sldId id="528" r:id="rId14"/>
    <p:sldId id="527" r:id="rId15"/>
    <p:sldId id="521" r:id="rId16"/>
    <p:sldId id="520" r:id="rId17"/>
    <p:sldId id="483" r:id="rId18"/>
    <p:sldId id="484" r:id="rId19"/>
    <p:sldId id="515" r:id="rId20"/>
    <p:sldId id="518" r:id="rId21"/>
    <p:sldId id="517" r:id="rId22"/>
    <p:sldId id="516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519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511" r:id="rId51"/>
    <p:sldId id="512" r:id="rId52"/>
    <p:sldId id="513" r:id="rId53"/>
    <p:sldId id="514" r:id="rId54"/>
    <p:sldId id="522" r:id="rId55"/>
    <p:sldId id="523" r:id="rId56"/>
    <p:sldId id="524" r:id="rId57"/>
    <p:sldId id="525" r:id="rId58"/>
    <p:sldId id="526" r:id="rId5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95B4E7"/>
    <a:srgbClr val="8D42C6"/>
    <a:srgbClr val="A1A646"/>
    <a:srgbClr val="D97300"/>
    <a:srgbClr val="E0AD12"/>
    <a:srgbClr val="B88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7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在地生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工作表1!$B$1:$G$1</c:f>
              <c:strCache>
                <c:ptCount val="6"/>
                <c:pt idx="0">
                  <c:v>六年級</c:v>
                </c:pt>
                <c:pt idx="1">
                  <c:v>五年級</c:v>
                </c:pt>
                <c:pt idx="2">
                  <c:v>四年級</c:v>
                </c:pt>
                <c:pt idx="3">
                  <c:v>三年級</c:v>
                </c:pt>
                <c:pt idx="4">
                  <c:v>二年級</c:v>
                </c:pt>
                <c:pt idx="5">
                  <c:v>一年級</c:v>
                </c:pt>
              </c:strCache>
            </c:strRef>
          </c:cat>
          <c:val>
            <c:numRef>
              <c:f>工作表1!$B$2:$G$2</c:f>
              <c:numCache>
                <c:formatCode>General</c:formatCode>
                <c:ptCount val="6"/>
                <c:pt idx="0">
                  <c:v>16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外地生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工作表1!$B$1:$G$1</c:f>
              <c:strCache>
                <c:ptCount val="6"/>
                <c:pt idx="0">
                  <c:v>六年級</c:v>
                </c:pt>
                <c:pt idx="1">
                  <c:v>五年級</c:v>
                </c:pt>
                <c:pt idx="2">
                  <c:v>四年級</c:v>
                </c:pt>
                <c:pt idx="3">
                  <c:v>三年級</c:v>
                </c:pt>
                <c:pt idx="4">
                  <c:v>二年級</c:v>
                </c:pt>
                <c:pt idx="5">
                  <c:v>一年級</c:v>
                </c:pt>
              </c:strCache>
            </c:strRef>
          </c:cat>
          <c:val>
            <c:numRef>
              <c:f>工作表1!$B$3:$G$3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33056"/>
        <c:axId val="110881600"/>
        <c:axId val="0"/>
      </c:bar3DChart>
      <c:catAx>
        <c:axId val="133933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881600"/>
        <c:crosses val="autoZero"/>
        <c:auto val="1"/>
        <c:lblAlgn val="ctr"/>
        <c:lblOffset val="100"/>
        <c:noMultiLvlLbl val="0"/>
      </c:catAx>
      <c:valAx>
        <c:axId val="11088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33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2250779024461601E-2"/>
          <c:y val="4.2685469996349922E-4"/>
          <c:w val="0.67983848514544731"/>
          <c:h val="0.88017276210833573"/>
        </c:manualLayout>
      </c:layout>
      <c:pieChart>
        <c:varyColors val="1"/>
        <c:ser>
          <c:idx val="0"/>
          <c:order val="0"/>
          <c:spPr>
            <a:solidFill>
              <a:srgbClr val="FF660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2</a:t>
                    </a:r>
                    <a:r>
                      <a:rPr lang="en-US" altLang="zh-TW" smtClean="0"/>
                      <a:t>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在地生</c:v>
                </c:pt>
                <c:pt idx="1">
                  <c:v>外地生</c:v>
                </c:pt>
              </c:strCache>
            </c:strRef>
          </c:cat>
          <c:val>
            <c:numRef>
              <c:f>工作表1!$H$2:$H$3</c:f>
              <c:numCache>
                <c:formatCode>General</c:formatCode>
                <c:ptCount val="2"/>
                <c:pt idx="0">
                  <c:v>55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537CE2-883B-1849-BC9B-97EF070ACEBD}" type="datetimeFigureOut">
              <a:rPr lang="zh-TW" altLang="en-US"/>
              <a:pPr>
                <a:defRPr/>
              </a:pPr>
              <a:t>2014/4/21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4BB22F-50A9-D74E-A182-D0D99AE3F1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E29288-6C71-3C4F-8770-9D048FA5EBC8}" type="datetimeFigureOut">
              <a:rPr lang="zh-TW" altLang="en-US"/>
              <a:pPr>
                <a:defRPr/>
              </a:pPr>
              <a:t>2014/4/21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A7EC38-A3C6-B443-913E-91313F706B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82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我們需要的是能讓學生獨當一面的能力。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3893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因為，我們有深厚的寫作實力。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901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六月時，我們更想開一場畢業影展，歡迎大家上網一起按讚。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7313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此外，我們喜歡在「戶外上課」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33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運用課堂所學的「探究力」，挑戰不同課程。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5895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這就是我們的學習歷程，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4518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活動式探究的學習讓我們更有信心挑戰更難的課程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7526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站在街頭一樣也可以，在科學的殿堂中，我們也能跟全國好手競爭。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72223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走了三年，我們站上大家都會看得國語日報版面，這是多開心的一件事，沒想到我們做到了！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6287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在科學成就上，我們也正朝決賽前進，爭取代表台灣參加新加坡國際交流互動。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34890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除了會寫，我們也能說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4299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在「活動式」的學習中，我們常常走出教室，不當井底之蛙。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8196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我們具備了未來展翅高飛的實力，因為，我們曾經努力過。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486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dirty="0" smtClean="0">
                <a:latin typeface="Calibri" charset="0"/>
                <a:ea typeface="新細明體" charset="0"/>
              </a:rPr>
              <a:t>我們的班級經營型態是透過合作式學習，並結合「行動數位載具」所架構出的學習場域。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6638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dirty="0" smtClean="0">
                <a:latin typeface="Calibri" charset="0"/>
                <a:ea typeface="新細明體" charset="0"/>
              </a:rPr>
              <a:t>除了正規課程，我們更愛空白課程。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211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dirty="0" smtClean="0">
                <a:latin typeface="Calibri" charset="0"/>
                <a:ea typeface="新細明體" charset="0"/>
              </a:rPr>
              <a:t>佈建雲端化的教學設施，創造出師生互動的平台。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7143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未來是團隊合作時代，我們也具備了這樣的能力。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006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 smtClean="0"/>
              <a:t>此外，</a:t>
            </a:r>
            <a:r>
              <a:rPr kumimoji="0" lang="zh-TW" altLang="en-US" dirty="0" smtClean="0">
                <a:latin typeface="Calibri" charset="0"/>
                <a:ea typeface="新細明體" charset="0"/>
              </a:rPr>
              <a:t>加入自由軟體的精神，學習不一定要花大錢。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49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7676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>
                <a:latin typeface="Calibri" charset="0"/>
                <a:ea typeface="新細明體" charset="0"/>
              </a:rPr>
              <a:t>我們打造出運用學校現有的資訊設備，打造出互動教學系統，創造出獨特的班級經營模式，更拉近了師生「教」與「學」的距離。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50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5629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dirty="0" smtClean="0">
                <a:latin typeface="Calibri" charset="0"/>
                <a:ea typeface="新細明體" charset="0"/>
              </a:rPr>
              <a:t>在寫作中找到自己的天地，在探究中發掘自己的能力。</a:t>
            </a:r>
            <a:endParaRPr kumimoji="0" lang="en-US" altLang="zh-TW" dirty="0" smtClean="0">
              <a:latin typeface="Calibri" charset="0"/>
              <a:ea typeface="新細明體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052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有一顆邏輯清晰的頭腦。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887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我們不愛死背流程，只喜歡動手探究找真相。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119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用眼睛看，用「行動數位載具」來記錄，慢慢的，我的比靈活多了。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291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把文章在雲端空間，大家都看得到，得到的成就感更高。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458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在「行動數位載具」輔助，我們喜歡「玩作文」。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7983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除了「玩作文」，我們更挑戰「影像」和「文學結合」，讓更多人看得到。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155D-68D2-AE49-8ED4-8F2D0458619A}" type="slidenum">
              <a:rPr kumimoji="1" lang="zh-TW" altLang="en-US" smtClean="0"/>
              <a:pPr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945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78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82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06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C15BC-66D0-4FC1-BFA6-56CF58BF34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853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1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414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8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9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7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0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877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503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788" y="0"/>
            <a:ext cx="1446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7"/>
          <p:cNvSpPr>
            <a:spLocks noChangeShapeType="1"/>
          </p:cNvSpPr>
          <p:nvPr/>
        </p:nvSpPr>
        <p:spPr bwMode="auto">
          <a:xfrm>
            <a:off x="5076825" y="6524625"/>
            <a:ext cx="34559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323850" y="1196975"/>
            <a:ext cx="72723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21" descr="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11265">
            <a:off x="8350250" y="3573463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2" descr="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89682">
            <a:off x="8208963" y="1484313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3" descr="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74340">
            <a:off x="0" y="333375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9" descr="7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5445125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nd0420@yahoo.com.t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milecloudy@yahoo.com.t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/>
          </a:p>
        </p:txBody>
      </p:sp>
      <p:pic>
        <p:nvPicPr>
          <p:cNvPr id="2053" name="Picture 5" descr="C:\Users\wres-\Google 雲端硬碟\102雲世代領航\pic\標題\10154845_547602358689001_75971088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101總務\學校簡介折頁\final\page2\地圖照片\N98A1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44625"/>
            <a:ext cx="10259513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101總務\學校簡介折頁\final\page2\地圖照片\DPP_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-27384"/>
            <a:ext cx="1036915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101總務\學校簡介折頁\final\page2\地圖照片\DPP_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res-\Desktop\黃裳一生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res-\Desktop\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1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lythe.chao\Google 雲端硬碟\103教學卓越\ppt\五寮瑞伯特躍上主播台0324\投影片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571859"/>
              </p:ext>
            </p:extLst>
          </p:nvPr>
        </p:nvGraphicFramePr>
        <p:xfrm>
          <a:off x="899592" y="1124744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1" name="文字方塊 7"/>
          <p:cNvSpPr txBox="1">
            <a:spLocks noChangeArrowheads="1"/>
          </p:cNvSpPr>
          <p:nvPr/>
        </p:nvSpPr>
        <p:spPr bwMode="auto">
          <a:xfrm>
            <a:off x="1331913" y="4870450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在地生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55</a:t>
            </a:r>
            <a:r>
              <a:rPr lang="zh-TW" altLang="en-US" sz="2400" dirty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位，外地生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400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位</a:t>
            </a:r>
            <a:endParaRPr lang="zh-TW" altLang="en-US" sz="2400" dirty="0">
              <a:solidFill>
                <a:srgbClr val="0066FF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158005"/>
              </p:ext>
            </p:extLst>
          </p:nvPr>
        </p:nvGraphicFramePr>
        <p:xfrm>
          <a:off x="5724127" y="3861048"/>
          <a:ext cx="3178655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87624" y="33265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kern="10" dirty="0" smtClean="0">
                <a:latin typeface="標楷體"/>
                <a:ea typeface="標楷體"/>
              </a:rPr>
              <a:t>學生人數</a:t>
            </a:r>
            <a:endParaRPr lang="zh-TW" altLang="en-US" sz="4800" b="1" kern="10" dirty="0">
              <a:latin typeface="標楷體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9497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wres-\Desktop\五寮瑞伯特躍上主播台0324\五寮瑞伯特躍上主播台0324\投影片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6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wres-\Desktop\五寮瑞伯特躍上主播台0324\五寮瑞伯特躍上主播台0324\投影片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pt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9129838" cy="5256584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4114800" cy="850106"/>
          </a:xfrm>
        </p:spPr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從工具學科著手</a:t>
            </a: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06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user\Google 雲端硬碟\103教學卓越\ppt\五寮瑞伯特躍上主播台0324\投影片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87624" y="1998126"/>
            <a:ext cx="75608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吳彦德主任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end0420@yahoo.com.tw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瀚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中老師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smilecloudy@yahoo.com.tw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469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pt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8568952" cy="5400261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4114800" cy="850106"/>
          </a:xfrm>
        </p:spPr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從工具學科著手</a:t>
            </a: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9580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13792"/>
            <a:ext cx="7416824" cy="854968"/>
          </a:xfrm>
        </p:spPr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從學科設計的課程好處是？</a:t>
            </a: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ppt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2" y="1484784"/>
            <a:ext cx="8730111" cy="5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pt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8640960" cy="496821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576" y="413792"/>
            <a:ext cx="7416824" cy="854968"/>
          </a:xfrm>
        </p:spPr>
        <p:txBody>
          <a:bodyPr/>
          <a:lstStyle/>
          <a:p>
            <a:r>
              <a:rPr kumimoji="1" lang="zh-TW" altLang="en-US" b="1" dirty="0" smtClean="0">
                <a:latin typeface="標楷體" pitchFamily="65" charset="-120"/>
                <a:ea typeface="標楷體" pitchFamily="65" charset="-120"/>
              </a:rPr>
              <a:t>從學科設計的課程好處是？</a:t>
            </a:r>
            <a:endParaRPr kumimoji="1"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378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wres-\Desktop\五寮瑞伯特躍上主播台0324\五寮瑞伯特躍上主播台0324\投影片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C:\Users\wres-\Desktop\五寮瑞伯特躍上主播台0324\五寮瑞伯特躍上主播台0324\投影片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wres-\Desktop\五寮瑞伯特躍上主播台0324\五寮瑞伯特躍上主播台0324\投影片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C:\Users\wres-\Desktop\五寮瑞伯特躍上主播台0324\五寮瑞伯特躍上主播台0324\投影片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C:\Users\wres-\Desktop\五寮瑞伯特躍上主播台0324\五寮瑞伯特躍上主播台0324\投影片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C:\Users\wres-\Desktop\五寮瑞伯特躍上主播台0324\五寮瑞伯特躍上主播台0324\投影片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小記者流程照片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36512" y="1556792"/>
            <a:ext cx="8382000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ea typeface="標楷體" pitchFamily="65" charset="-120"/>
              </a:rPr>
              <a:t>比鄰桃園縣三民鄉為新北市</a:t>
            </a:r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三峽最</a:t>
            </a:r>
            <a:r>
              <a:rPr lang="zh-TW" altLang="en-US" sz="2800" dirty="0">
                <a:solidFill>
                  <a:srgbClr val="0000FF"/>
                </a:solidFill>
                <a:ea typeface="標楷體" pitchFamily="65" charset="-120"/>
              </a:rPr>
              <a:t>南</a:t>
            </a:r>
            <a:r>
              <a:rPr lang="zh-TW" altLang="en-US" sz="2800" dirty="0">
                <a:solidFill>
                  <a:srgbClr val="FF0000"/>
                </a:solidFill>
                <a:ea typeface="標楷體" pitchFamily="65" charset="-120"/>
              </a:rPr>
              <a:t>之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偏遠小學</a:t>
            </a:r>
            <a:endParaRPr lang="zh-TW" altLang="en-US" sz="2800" b="0" dirty="0"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923928" y="2132856"/>
            <a:ext cx="4176713" cy="4248150"/>
            <a:chOff x="4586288" y="2571490"/>
            <a:chExt cx="4176713" cy="4248150"/>
          </a:xfrm>
        </p:grpSpPr>
        <p:pic>
          <p:nvPicPr>
            <p:cNvPr id="142341" name="Picture 5" descr="sanshe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288" y="2571490"/>
              <a:ext cx="4176713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58" name="Oval 22"/>
            <p:cNvSpPr>
              <a:spLocks noChangeArrowheads="1"/>
            </p:cNvSpPr>
            <p:nvPr/>
          </p:nvSpPr>
          <p:spPr bwMode="auto">
            <a:xfrm>
              <a:off x="5148262" y="4509293"/>
              <a:ext cx="1152525" cy="1223963"/>
            </a:xfrm>
            <a:prstGeom prst="ellips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67544" y="2492896"/>
            <a:ext cx="3311525" cy="3162300"/>
            <a:chOff x="1115616" y="2852936"/>
            <a:chExt cx="3311525" cy="3162300"/>
          </a:xfrm>
        </p:grpSpPr>
        <p:pic>
          <p:nvPicPr>
            <p:cNvPr id="142340" name="Picture 4" descr="sansh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852936"/>
              <a:ext cx="3311525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59" name="Oval 23"/>
            <p:cNvSpPr>
              <a:spLocks noChangeArrowheads="1"/>
            </p:cNvSpPr>
            <p:nvPr/>
          </p:nvSpPr>
          <p:spPr bwMode="auto">
            <a:xfrm>
              <a:off x="1367632" y="3530600"/>
              <a:ext cx="1223962" cy="129381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043608" y="404664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五寮國小在哪裡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474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C:\Users\wres-\Desktop\五寮瑞伯特躍上主播台0324\五寮瑞伯特躍上主播台0324\投影片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C:\Users\wres-\Desktop\五寮瑞伯特躍上主播台0324\五寮瑞伯特躍上主播台0324\投影片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C:\Users\wres-\Desktop\五寮瑞伯特躍上主播台0324\五寮瑞伯特躍上主播台0324\投影片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C:\Users\wres-\Desktop\五寮瑞伯特躍上主播台0324\五寮瑞伯特躍上主播台0324\投影片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C:\Users\wres-\Desktop\五寮瑞伯特躍上主播台0324\五寮瑞伯特躍上主播台0324\投影片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C:\Users\wres-\Desktop\五寮瑞伯特躍上主播台0324\五寮瑞伯特躍上主播台0324\投影片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ythe.chao\Google 雲端硬碟\103教學卓越\ppt\五寮瑞伯特躍上主播台0324\投影片3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749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C:\Users\wres-\Desktop\五寮瑞伯特躍上主播台0324\五寮瑞伯特躍上主播台0324\投影片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C:\Users\wres-\Desktop\五寮瑞伯特躍上主播台0324\五寮瑞伯特躍上主播台0324\投影片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C:\Users\wres-\Desktop\五寮瑞伯特躍上主播台0324\五寮瑞伯特躍上主播台0324\投影片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\\163.20.78.39\行政\004. 彥德主任\101照片\校園一隅\IMG_2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10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C:\Users\wres-\Desktop\五寮瑞伯特躍上主播台0324\五寮瑞伯特躍上主播台0324\投影片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C:\Users\wres-\Desktop\五寮瑞伯特躍上主播台0324\五寮瑞伯特躍上主播台0324\投影片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C:\Users\wres-\Desktop\五寮瑞伯特躍上主播台0324\五寮瑞伯特躍上主播台0324\投影片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C:\Users\wres-\Desktop\五寮瑞伯特躍上主播台0324\五寮瑞伯特躍上主播台0324\投影片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wres-\Desktop\五寮瑞伯特躍上主播台0324\五寮瑞伯特躍上主播台0324\投影片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C:\Users\wres-\Desktop\五寮瑞伯特躍上主播台0324\五寮瑞伯特躍上主播台0324\投影片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C:\Users\wres-\Desktop\五寮瑞伯特躍上主播台0324\五寮瑞伯特躍上主播台0324\投影片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6" name="Picture 2" descr="C:\Users\wres-\Desktop\五寮瑞伯特躍上主播台0324\五寮瑞伯特躍上主播台0324\投影片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0" name="Picture 2" descr="C:\Users\wres-\Desktop\五寮瑞伯特躍上主播台0324\五寮瑞伯特躍上主播台0324\投影片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C:\Users\wres-\Desktop\五寮瑞伯特躍上主播台0324\五寮瑞伯特躍上主播台0324\投影片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101總務\學校簡介折頁\final\page2\地圖照片\DPP_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27384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58" name="Picture 2" descr="C:\Users\wres-\Desktop\五寮瑞伯特躍上主播台0324\五寮瑞伯特躍上主播台0324\投影片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6" name="Picture 2" descr="C:\Users\wres-\Desktop\五寮瑞伯特躍上主播台0324\五寮瑞伯特躍上主播台0324\投影片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 descr="C:\Users\wres-\Desktop\五寮瑞伯特躍上主播台0324\五寮瑞伯特躍上主播台0324\投影片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 descr="C:\Users\wres-\Desktop\五寮瑞伯特躍上主播台0324\五寮瑞伯特躍上主播台0324\投影片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blythe.chao\Google 雲端硬碟\103教學卓越\ppt\五寮瑞伯特躍上主播台0324\投影片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971600" y="2212409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我們將種子撒下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也許下一個李四端、沈春華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甚至是魏德聖、李安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已在此時此地此刻發芽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blythe.chao\Google 雲端硬碟\103教學卓越\ppt\五寮瑞伯特躍上主播台0324\投影片47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blythe.chao\Google 雲端硬碟\103教學卓越\ppt\五寮瑞伯特躍上主播台0324\投影片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blythe.chao\Google 雲端硬碟\103教學卓越\ppt\五寮瑞伯特躍上主播台0324\投影片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blythe.chao\Google 雲端硬碟\103教學卓越\ppt\五寮瑞伯特躍上主播台0324\投影片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101總務\學校簡介折頁\final\page2\地圖照片\IMG_1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" y="-27384"/>
            <a:ext cx="922254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7384"/>
            <a:ext cx="921702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101總務\學校簡介折頁\final\page2\地圖照片\IMG_1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22254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\\163.20.78.39\行政\004. 彥德主任\101照片\校園一隅\IMG_1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6" y="24662"/>
            <a:ext cx="9134273" cy="68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TRNS" val="V=Package1\\S=Mosaic\\P=1\\D=7\\O=Mosaic\\E=1\\M=0\\A=0\\C=0\\R=0\\G=0\\B=0\\"/>
</p:tagLst>
</file>

<file path=ppt/theme/theme1.xml><?xml version="1.0" encoding="utf-8"?>
<a:theme xmlns:a="http://schemas.openxmlformats.org/drawingml/2006/main" name="母片二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佈景主題">
    <a:majorFont>
      <a:latin typeface="華康中圓體"/>
      <a:ea typeface="華康中圓體"/>
      <a:cs typeface=""/>
    </a:majorFont>
    <a:minorFont>
      <a:latin typeface="華康中圓體"/>
      <a:ea typeface="華康中圓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Office 佈景主題">
    <a:majorFont>
      <a:latin typeface="華康中圓體"/>
      <a:ea typeface="華康中圓體"/>
      <a:cs typeface=""/>
    </a:majorFont>
    <a:minorFont>
      <a:latin typeface="華康中圓體"/>
      <a:ea typeface="華康中圓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母片二</Template>
  <TotalTime>4195</TotalTime>
  <Words>547</Words>
  <Application>Microsoft Office PowerPoint</Application>
  <PresentationFormat>如螢幕大小 (4:3)</PresentationFormat>
  <Paragraphs>70</Paragraphs>
  <Slides>58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母片二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從工具學科著手</vt:lpstr>
      <vt:lpstr>從工具學科著手</vt:lpstr>
      <vt:lpstr>從學科設計的課程好處是？</vt:lpstr>
      <vt:lpstr>從學科設計的課程好處是？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blythe.chao</dc:creator>
  <cp:lastModifiedBy>user</cp:lastModifiedBy>
  <cp:revision>349</cp:revision>
  <cp:lastPrinted>2014-03-26T00:22:30Z</cp:lastPrinted>
  <dcterms:created xsi:type="dcterms:W3CDTF">2013-04-16T14:33:42Z</dcterms:created>
  <dcterms:modified xsi:type="dcterms:W3CDTF">2014-04-21T06:41:54Z</dcterms:modified>
</cp:coreProperties>
</file>